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524" r:id="rId3"/>
    <p:sldId id="525" r:id="rId4"/>
    <p:sldId id="526" r:id="rId5"/>
    <p:sldId id="527" r:id="rId6"/>
    <p:sldId id="528" r:id="rId7"/>
    <p:sldId id="531" r:id="rId8"/>
    <p:sldId id="532" r:id="rId9"/>
    <p:sldId id="534" r:id="rId10"/>
    <p:sldId id="533" r:id="rId11"/>
    <p:sldId id="537" r:id="rId12"/>
    <p:sldId id="538" r:id="rId13"/>
    <p:sldId id="535" r:id="rId14"/>
    <p:sldId id="53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65" autoAdjust="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C52DB4-FC2C-4866-A574-D375E317A49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D4D89A-086B-4756-810F-EBC4B85B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59A0-F83E-45B8-B94F-18FA3B8A7F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4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D89A-086B-4756-810F-EBC4B85B9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FB3E-5853-A526-C555-1CD4FA68F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6BDB8-8AB5-5B96-F43F-4FDB1D02B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852D9-1964-449D-4314-196024BB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C072-75EA-E7EF-1ADE-5CC9FF72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42079-0955-FFF9-1D46-C1FC6B6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1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3BF1-F708-3EC1-FF7F-3D56477A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9E00-8A0C-9541-CC36-E3A332B67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DCC22-EB14-0646-211F-D83B5C4D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AA930-CED1-5B6C-3E4F-C5BC8E85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72015-7CE2-42F8-C196-B417EC19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2C5C1-E2A1-237B-6626-05A883168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FE390-29F7-A84C-825D-30C437140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53929-D27D-3849-7D22-8E23CA24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C7BF7-473A-F6CF-30F5-13E5D0A5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0DAC-A956-447A-1BED-A047F8E4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0069-FEC7-D5F9-4838-AAC3B893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EBF9-465E-F870-3C06-F8BC32994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12B9B-BCC4-98D3-C3F4-7C99A7C6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B948-EC0C-1138-A1CD-C7336B26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040C-8A00-0172-C96E-3DAA1A6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BF08-1367-0A62-DF90-3F3F3657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BC7DE-46A2-F46A-8F9F-FB15916B6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92C64-FA96-B0A0-B717-5FC33785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3CAAF-4D1D-0583-9701-D5DAE4FD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9A55F-C55A-CD49-0D5D-F7E0C30D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63EA-88D5-A7BB-4FBE-B37DF073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481B-07E9-6635-B260-48125A30F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979A2-3DEA-FEF7-FA13-B2F9BD9D2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315BF-A720-E0F2-AD42-329B56A0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77002-FD31-A99D-EBBF-D96AA727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FEB64-0001-96E5-453D-D6649841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2C49-D280-BC0C-6214-872CDF34A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82F66-AAB9-7861-3829-7394531A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36312-EC51-75FE-F945-9E7611994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B28D2-4E99-4976-DFDF-F53831862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6F0CB-9F8C-EE21-A5C6-CE4BAEE44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DB1ED-779C-4828-FF80-5097D648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88644-D9B0-1CBD-4078-EB142889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1B5C6-8375-8419-A59D-85478AFE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925-593D-9DD0-EF59-48EF963C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70E-72A8-51ED-92E0-7DA5583B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AEC93-0A48-D2C8-6E44-5F1F17FF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5BB9D-2441-456A-8730-95ED4E9F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300BC-3C9B-E1B4-FA95-BDB7DC10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AE3FC-AB59-E4E9-F89E-97CDBDDA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EB010-6635-14FB-4607-3BF3F343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7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5A52-8787-407D-3C0E-2DBB9DCA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75785-8F7A-A186-1C34-60E4BC07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2A2E3-5B39-58DF-C472-FCA267F46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DC361-70E9-A0B4-A452-B61EEF63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2AC7E-F794-DB91-CB62-FED71F8B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C0771-7F02-AC5F-3379-CBBEFC66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5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6CA1-624E-EEBD-73C7-5F8A8FAD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8ACC8-DFBB-53B4-05BF-D4C297F70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850D1-2E15-72D1-2621-CD37C3E2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DF96-5A3C-17B4-8C7A-ADAB4AF8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A1EE4-4A6E-319C-3369-ED99169C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D179-CCCF-7606-6A4A-13DF7EC1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0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5922B-9C6E-FE42-5D54-D7BD1CEA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DE376-D278-CF0B-37B7-5A63E276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7FAA3-DD06-2F58-B082-214E4B8D6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FEBBB7-3323-4DA7-BADA-14455382E5A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0CDDF-44A1-8257-B16F-A46B891FD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111A6-AF18-0995-5A46-1D20C565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25D20-0943-48D1-94C3-0BA354A3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1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s.skhynix.com/future-semiconductor-technology-the-present-of-the-next-generation-ultra-low-power-mram-technology/" TargetMode="External"/><Relationship Id="rId4" Type="http://schemas.openxmlformats.org/officeDocument/2006/relationships/hyperlink" Target="https://physics.stackexchange.com/questions/98796/the-workings-of-the-hall-effec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s_740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6" b="61897"/>
          <a:stretch/>
        </p:blipFill>
        <p:spPr>
          <a:xfrm>
            <a:off x="1" y="-1"/>
            <a:ext cx="774095" cy="794327"/>
          </a:xfrm>
          <a:prstGeom prst="rect">
            <a:avLst/>
          </a:prstGeom>
          <a:solidFill>
            <a:srgbClr val="D19B23"/>
          </a:solidFill>
        </p:spPr>
      </p:pic>
      <p:pic>
        <p:nvPicPr>
          <p:cNvPr id="5" name="Picture 4" descr="Lines_blk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8" b="22982"/>
          <a:stretch/>
        </p:blipFill>
        <p:spPr>
          <a:xfrm>
            <a:off x="774096" y="5685"/>
            <a:ext cx="11417904" cy="7886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2440" y="1654930"/>
            <a:ext cx="11247120" cy="10128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Spin Hall Effect</a:t>
            </a:r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1482558" y="2813925"/>
            <a:ext cx="9226885" cy="176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Kisoo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5273584" y="6218011"/>
            <a:ext cx="1644833" cy="365125"/>
          </a:xfrm>
        </p:spPr>
        <p:txBody>
          <a:bodyPr/>
          <a:lstStyle/>
          <a:p>
            <a:r>
              <a:rPr lang="en-US" sz="1600" b="1" dirty="0">
                <a:solidFill>
                  <a:srgbClr val="D19B23"/>
                </a:solidFill>
                <a:latin typeface="Arial"/>
                <a:cs typeface="Arial"/>
              </a:rPr>
              <a:t>April 10</a:t>
            </a:r>
            <a:r>
              <a:rPr lang="en-US" sz="1600" b="1" baseline="30000" dirty="0">
                <a:solidFill>
                  <a:srgbClr val="D19B23"/>
                </a:solidFill>
                <a:latin typeface="Arial"/>
                <a:cs typeface="Arial"/>
              </a:rPr>
              <a:t>th</a:t>
            </a:r>
            <a:r>
              <a:rPr lang="en-US" sz="1600" b="1" dirty="0">
                <a:solidFill>
                  <a:srgbClr val="D19B23"/>
                </a:solidFill>
                <a:latin typeface="Arial"/>
                <a:cs typeface="Arial"/>
              </a:rPr>
              <a:t>, 2026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2557" y="4906948"/>
            <a:ext cx="92268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Elmore Family School of Electrical and Computer Engineering, </a:t>
            </a: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Purdue University, West Lafayette, Indiana</a:t>
            </a:r>
          </a:p>
        </p:txBody>
      </p:sp>
      <p:pic>
        <p:nvPicPr>
          <p:cNvPr id="11" name="Picture 4" descr="Purdue Signature Logo Horizont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23853" r="37453" b="31476"/>
          <a:stretch/>
        </p:blipFill>
        <p:spPr bwMode="auto">
          <a:xfrm>
            <a:off x="10249582" y="6298158"/>
            <a:ext cx="1942418" cy="3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7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11CAF-B58D-AB42-6028-752989421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3BFB4F-F427-EBBF-4DC1-B0565EC86C40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5924D523-7C7B-EA82-37B3-B9627F374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47D2A0-3488-B743-2470-CE558ECE2964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093CF5-FD95-3BF5-57DF-7F9C77C7C90B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E8025-27BA-36A9-D85E-DE243727CD2D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MTJ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4A73B5-2FE4-658E-046E-24E646291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7961"/>
          <a:stretch>
            <a:fillRect/>
          </a:stretch>
        </p:blipFill>
        <p:spPr>
          <a:xfrm>
            <a:off x="1007981" y="1204602"/>
            <a:ext cx="4663322" cy="1528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BA2CA6-74A8-3E22-CF61-F408FD6B1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864"/>
          <a:stretch>
            <a:fillRect/>
          </a:stretch>
        </p:blipFill>
        <p:spPr>
          <a:xfrm>
            <a:off x="6376154" y="1204602"/>
            <a:ext cx="4663322" cy="2113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EA7FF4-11C1-2340-BF4C-6B4C384BE5C2}"/>
              </a:ext>
            </a:extLst>
          </p:cNvPr>
          <p:cNvSpPr txBox="1"/>
          <p:nvPr/>
        </p:nvSpPr>
        <p:spPr>
          <a:xfrm>
            <a:off x="0" y="394204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tunnel junction (MTJ) comprises a two ferromagnetic layer and one oxide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state shows high tunneling probability and low resistance (0), while antiparallel states shows high resistance (1).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672C4-6F12-C05F-E798-9711FBA5BD02}"/>
              </a:ext>
            </a:extLst>
          </p:cNvPr>
          <p:cNvSpPr txBox="1"/>
          <p:nvPr/>
        </p:nvSpPr>
        <p:spPr>
          <a:xfrm>
            <a:off x="915922" y="2915960"/>
            <a:ext cx="389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Jianyu Wu et al. IET Circuits, Devices &amp; Systems, 2024</a:t>
            </a:r>
          </a:p>
        </p:txBody>
      </p:sp>
    </p:spTree>
    <p:extLst>
      <p:ext uri="{BB962C8B-B14F-4D97-AF65-F5344CB8AC3E}">
        <p14:creationId xmlns:p14="http://schemas.microsoft.com/office/powerpoint/2010/main" val="394429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D55C-B152-7A75-88B5-1E314BE06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EBCF4F-D364-7448-9EA4-BA3F6E50E3E1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D2253D84-CB5D-2C7F-F524-F01B0A04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965214-1A28-F451-0D27-ED368A3E58ED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E752F6-C748-450E-B976-E1AEF0D8A165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8DA6E-BE5D-8089-F398-B5EAB5AA996F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STT-MRAM vs. SOT-MRAM</a:t>
            </a:r>
            <a:endParaRPr 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7E28C3-0411-3B77-4B0E-4AFA02818733}"/>
              </a:ext>
            </a:extLst>
          </p:cNvPr>
          <p:cNvSpPr txBox="1"/>
          <p:nvPr/>
        </p:nvSpPr>
        <p:spPr>
          <a:xfrm>
            <a:off x="0" y="39420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STT-MRAM charge current flow directly to MTJ. This stresses the oxide barrier which makes device reliability poor.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25635-31BA-8863-D3FE-052B117DD599}"/>
              </a:ext>
            </a:extLst>
          </p:cNvPr>
          <p:cNvSpPr txBox="1"/>
          <p:nvPr/>
        </p:nvSpPr>
        <p:spPr>
          <a:xfrm>
            <a:off x="8606169" y="3498226"/>
            <a:ext cx="52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E7DAF-54FF-999E-A9ED-CE176C439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026" y="993537"/>
            <a:ext cx="4772691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FE73B-8C3D-7820-ACA5-CF01A1CDF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8E3CF-A22A-9541-D21C-BEAC150F25C1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1779F1C2-7B02-D2D8-BD91-DD8B32B62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F3C498-49DD-566E-4286-06596A3A5E52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D0A868-6CCD-A324-4792-D745490CEFEE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0AD8E-A189-2B0F-41DA-A8665F4A8F93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STT-MRAM vs. SOT-MRAM</a:t>
            </a:r>
            <a:endParaRPr 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DD24-50B4-9C1B-7135-03248B7EC55E}"/>
              </a:ext>
            </a:extLst>
          </p:cNvPr>
          <p:cNvSpPr txBox="1"/>
          <p:nvPr/>
        </p:nvSpPr>
        <p:spPr>
          <a:xfrm>
            <a:off x="0" y="394204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 SOT-MRAM the charge current flow the metal line under the MTJ.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SHE, spin current is generated and this spin current switch the free layer.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D056C-037F-931D-4B94-82D69B30C305}"/>
              </a:ext>
            </a:extLst>
          </p:cNvPr>
          <p:cNvSpPr txBox="1"/>
          <p:nvPr/>
        </p:nvSpPr>
        <p:spPr>
          <a:xfrm>
            <a:off x="9050272" y="3105834"/>
            <a:ext cx="168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Chao Wang et al. IEEE 15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ICSICT, 2020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BF930B-8DC9-E22C-803E-F21603522428}"/>
              </a:ext>
            </a:extLst>
          </p:cNvPr>
          <p:cNvGrpSpPr/>
          <p:nvPr/>
        </p:nvGrpSpPr>
        <p:grpSpPr>
          <a:xfrm>
            <a:off x="3138723" y="928212"/>
            <a:ext cx="5911549" cy="2893244"/>
            <a:chOff x="3138723" y="928212"/>
            <a:chExt cx="5911549" cy="28932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625DB1-A89B-4755-E954-B6B38F0BB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723" y="928212"/>
              <a:ext cx="5728622" cy="289324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792954-45CD-6379-240D-71C18B1D89A4}"/>
                </a:ext>
              </a:extLst>
            </p:cNvPr>
            <p:cNvSpPr/>
            <p:nvPr/>
          </p:nvSpPr>
          <p:spPr>
            <a:xfrm>
              <a:off x="8162925" y="1323975"/>
              <a:ext cx="887347" cy="2028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058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D10C-BC69-620C-9F81-0657ED89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DA224-F0E4-99AA-A66B-992DE4F83C2C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CD7A66FC-E6A0-682A-6EA6-2B9DE374E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F1324-7929-8B20-AE99-0C57F6189972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B0AE2D-968C-8707-ABAD-8F8E47F37E23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C88DE-6C48-4D7D-1BED-E9CECC0270F2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Summary</a:t>
            </a:r>
            <a:endParaRPr lang="en-US" sz="36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B1CD3-C50C-311D-0FFB-17642E753FB3}"/>
              </a:ext>
            </a:extLst>
          </p:cNvPr>
          <p:cNvGrpSpPr/>
          <p:nvPr/>
        </p:nvGrpSpPr>
        <p:grpSpPr>
          <a:xfrm>
            <a:off x="7705725" y="1514249"/>
            <a:ext cx="3962400" cy="3581400"/>
            <a:chOff x="7705725" y="1514249"/>
            <a:chExt cx="3962400" cy="35814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6A4061C-6D2F-3D71-DF9A-D4D4F6733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68"/>
            <a:stretch>
              <a:fillRect/>
            </a:stretch>
          </p:blipFill>
          <p:spPr bwMode="auto">
            <a:xfrm>
              <a:off x="7705725" y="1514249"/>
              <a:ext cx="39624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39481A-F086-6CF9-86C5-E5AEE12340D2}"/>
                </a:ext>
              </a:extLst>
            </p:cNvPr>
            <p:cNvSpPr/>
            <p:nvPr/>
          </p:nvSpPr>
          <p:spPr>
            <a:xfrm>
              <a:off x="7772400" y="1609725"/>
              <a:ext cx="68580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C0CAAF-EF69-A035-82B3-F02744040827}"/>
              </a:ext>
            </a:extLst>
          </p:cNvPr>
          <p:cNvSpPr txBox="1"/>
          <p:nvPr/>
        </p:nvSpPr>
        <p:spPr>
          <a:xfrm>
            <a:off x="8667750" y="5148101"/>
            <a:ext cx="3209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Jairo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Sinova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Physics Today, July 2017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04744-C2EF-8F5B-38C2-B53CA89B9046}"/>
              </a:ext>
            </a:extLst>
          </p:cNvPr>
          <p:cNvSpPr txBox="1"/>
          <p:nvPr/>
        </p:nvSpPr>
        <p:spPr>
          <a:xfrm>
            <a:off x="0" y="1443841"/>
            <a:ext cx="7390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causes electrons with opposite spins to accumulate on opposite sides of a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HE, SHE does not require an external magnetic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plays a critical role in modern spintronic applications, especially in SOT-MRAM, where it enhances device performance and endurance.</a:t>
            </a:r>
          </a:p>
        </p:txBody>
      </p:sp>
    </p:spTree>
    <p:extLst>
      <p:ext uri="{BB962C8B-B14F-4D97-AF65-F5344CB8AC3E}">
        <p14:creationId xmlns:p14="http://schemas.microsoft.com/office/powerpoint/2010/main" val="231420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B917-3D89-EF2D-A300-F78894F48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A67D1-E90A-9D3E-2337-60C2EC33D23B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5E718AA8-FEBD-6184-D5CE-01A213408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FE739F-B1CE-F9C7-1F16-5AF77B74C0DA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CFEB58-A70A-27B9-C34B-A68B6C715A4F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ACF200E-936B-395C-A0AC-3939C4966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841277" y="6344368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>
                <a:latin typeface="Arial"/>
                <a:cs typeface="Arial"/>
              </a:rPr>
              <a:pPr algn="l"/>
              <a:t>14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9" name="Picture 4" descr="Purdue Signature Logo Horizontal">
            <a:extLst>
              <a:ext uri="{FF2B5EF4-FFF2-40B4-BE49-F238E27FC236}">
                <a16:creationId xmlns:a16="http://schemas.microsoft.com/office/drawing/2014/main" id="{0782122E-A088-CB74-5C38-E1863662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23853" r="37453" b="31476"/>
          <a:stretch/>
        </p:blipFill>
        <p:spPr bwMode="auto">
          <a:xfrm>
            <a:off x="10249582" y="6298158"/>
            <a:ext cx="1942418" cy="3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1677E-1155-E820-11FF-9CD6A5E6EDF2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Reference</a:t>
            </a:r>
            <a:endParaRPr 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C49926-324D-0ADD-2E97-A1B1F42058BD}"/>
              </a:ext>
            </a:extLst>
          </p:cNvPr>
          <p:cNvSpPr txBox="1"/>
          <p:nvPr/>
        </p:nvSpPr>
        <p:spPr>
          <a:xfrm>
            <a:off x="0" y="890435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800" dirty="0">
                <a:hlinkClick r:id="rId4"/>
              </a:rPr>
              <a:t>electromagnetism - The workings of the Hall effect? - Physics Stack Exchange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2800" dirty="0">
                <a:hlinkClick r:id="rId5"/>
              </a:rPr>
              <a:t>[Future Semiconductor Technology] The Present of the Next-Generation Ultra-Low-Power MRAM Technology - SK </a:t>
            </a:r>
            <a:r>
              <a:rPr lang="en-US" sz="2800" dirty="0" err="1">
                <a:hlinkClick r:id="rId5"/>
              </a:rPr>
              <a:t>hynix</a:t>
            </a:r>
            <a:r>
              <a:rPr lang="en-US" sz="2800" dirty="0">
                <a:hlinkClick r:id="rId5"/>
              </a:rPr>
              <a:t> Newsroom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7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B409-64B5-AFED-6F5A-063292949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A235A1-97EB-3892-D027-191A03FAD618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47524CE9-E19A-D846-E7AE-6E683EA4D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C6D843-7725-6149-BF1F-4C295C16F135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85A0C8-6E7B-A81A-BB92-41A3F5F2A4A8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4AC37-0CDD-5B9A-7AC2-71FE84FDB765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Content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177A6-BCFE-6CB2-54B0-19520536D381}"/>
              </a:ext>
            </a:extLst>
          </p:cNvPr>
          <p:cNvSpPr txBox="1"/>
          <p:nvPr/>
        </p:nvSpPr>
        <p:spPr>
          <a:xfrm>
            <a:off x="0" y="1997839"/>
            <a:ext cx="11225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/>
              <a:t> Basic information about Spin Hall Effect</a:t>
            </a:r>
          </a:p>
          <a:p>
            <a:endParaRPr lang="en-US" sz="3600" b="1" dirty="0"/>
          </a:p>
          <a:p>
            <a:r>
              <a:rPr lang="en-US" sz="3600" b="1" dirty="0"/>
              <a:t>2. Spin Hall Effect vs. Inverse Spin Hall Effect</a:t>
            </a:r>
          </a:p>
          <a:p>
            <a:endParaRPr lang="en-US" sz="3600" b="1" dirty="0"/>
          </a:p>
          <a:p>
            <a:r>
              <a:rPr lang="en-US" sz="3600" b="1" dirty="0"/>
              <a:t>3. Spin Hall Effect in MRAM</a:t>
            </a:r>
          </a:p>
        </p:txBody>
      </p:sp>
    </p:spTree>
    <p:extLst>
      <p:ext uri="{BB962C8B-B14F-4D97-AF65-F5344CB8AC3E}">
        <p14:creationId xmlns:p14="http://schemas.microsoft.com/office/powerpoint/2010/main" val="78258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46726-7C46-0073-05FE-AB5E40871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614758-9B8E-F77D-0A5D-5E350D67AD80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03152117-6DCD-7BBB-CBB6-A2A5F79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398E1E-09AC-AED6-FBA9-9F28955281E1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50994C-C962-F267-33DD-5999A79FD9B3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3E4BA-BF8A-6881-8162-4421509B2ABD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History of SHE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A45949-AD7C-473E-9B5D-953D32A1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1111539"/>
            <a:ext cx="3541556" cy="22442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D3BEC1-9690-E2D7-D35D-9D50668CADE9}"/>
              </a:ext>
            </a:extLst>
          </p:cNvPr>
          <p:cNvSpPr txBox="1"/>
          <p:nvPr/>
        </p:nvSpPr>
        <p:spPr>
          <a:xfrm>
            <a:off x="9532782" y="3294063"/>
            <a:ext cx="2657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Mikhail Dyakonov and Vladmir Perel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9E1D33-5E38-87F2-9BBA-1864E50E7C77}"/>
              </a:ext>
            </a:extLst>
          </p:cNvPr>
          <p:cNvSpPr txBox="1"/>
          <p:nvPr/>
        </p:nvSpPr>
        <p:spPr>
          <a:xfrm>
            <a:off x="0" y="2090172"/>
            <a:ext cx="7390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Frist predicted by Mikhail Dyakonov and Vladmir Perel in 1971.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2004, Spin Hall Effect was observed in semiconductors (GaAs and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InGaAs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experimentally by Yuichiro Kato.</a:t>
            </a:r>
          </a:p>
        </p:txBody>
      </p:sp>
      <p:pic>
        <p:nvPicPr>
          <p:cNvPr id="1026" name="Picture 2" descr="yuichiro">
            <a:extLst>
              <a:ext uri="{FF2B5EF4-FFF2-40B4-BE49-F238E27FC236}">
                <a16:creationId xmlns:a16="http://schemas.microsoft.com/office/drawing/2014/main" id="{FE758671-BDC0-44B9-6B0A-3B9753DB4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93" y="3872237"/>
            <a:ext cx="2781163" cy="20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C29BC9-600A-51BD-943E-49988063FB69}"/>
              </a:ext>
            </a:extLst>
          </p:cNvPr>
          <p:cNvSpPr txBox="1"/>
          <p:nvPr/>
        </p:nvSpPr>
        <p:spPr>
          <a:xfrm>
            <a:off x="11008217" y="5958109"/>
            <a:ext cx="118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Yuichiro Kato</a:t>
            </a:r>
          </a:p>
        </p:txBody>
      </p:sp>
    </p:spTree>
    <p:extLst>
      <p:ext uri="{BB962C8B-B14F-4D97-AF65-F5344CB8AC3E}">
        <p14:creationId xmlns:p14="http://schemas.microsoft.com/office/powerpoint/2010/main" val="137214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1FB4A-D75E-CE6B-4A6A-96D997F9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4E687-DE4A-FF44-58CA-51F4E97C1761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B22C1863-EAFB-95C7-E394-7116B4657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239A78-A94E-3442-8B19-635B43787512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BB8C3E-EDBB-4F3E-AF96-994705CAF656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67E85-6729-E6EF-C96A-4F8371566639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SHE</a:t>
            </a:r>
            <a:endParaRPr lang="en-US" sz="36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B078E1-12F1-E868-8648-F9DD90D696DB}"/>
              </a:ext>
            </a:extLst>
          </p:cNvPr>
          <p:cNvGrpSpPr/>
          <p:nvPr/>
        </p:nvGrpSpPr>
        <p:grpSpPr>
          <a:xfrm>
            <a:off x="7705725" y="1514249"/>
            <a:ext cx="3962400" cy="3581400"/>
            <a:chOff x="7705725" y="1514249"/>
            <a:chExt cx="3962400" cy="35814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30AF631-87A0-51EB-5B5B-140003492F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68"/>
            <a:stretch>
              <a:fillRect/>
            </a:stretch>
          </p:blipFill>
          <p:spPr bwMode="auto">
            <a:xfrm>
              <a:off x="7705725" y="1514249"/>
              <a:ext cx="39624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88828E-7F02-096F-FA03-FDFF8D546598}"/>
                </a:ext>
              </a:extLst>
            </p:cNvPr>
            <p:cNvSpPr/>
            <p:nvPr/>
          </p:nvSpPr>
          <p:spPr>
            <a:xfrm>
              <a:off x="7772400" y="1609725"/>
              <a:ext cx="68580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B249D22-1B9D-4049-7AC9-209C872A365A}"/>
              </a:ext>
            </a:extLst>
          </p:cNvPr>
          <p:cNvSpPr txBox="1"/>
          <p:nvPr/>
        </p:nvSpPr>
        <p:spPr>
          <a:xfrm>
            <a:off x="8667750" y="5148101"/>
            <a:ext cx="3209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Jairo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Sinova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Physics Today, July 2017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106BD-D785-28FC-66F3-DAD405D7226B}"/>
              </a:ext>
            </a:extLst>
          </p:cNvPr>
          <p:cNvSpPr txBox="1"/>
          <p:nvPr/>
        </p:nvSpPr>
        <p:spPr>
          <a:xfrm>
            <a:off x="0" y="1443841"/>
            <a:ext cx="7390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a transport phenomenon in which a charge current generates a spin current.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spins accumulate at opposite edges of a material.</a:t>
            </a:r>
          </a:p>
        </p:txBody>
      </p:sp>
    </p:spTree>
    <p:extLst>
      <p:ext uri="{BB962C8B-B14F-4D97-AF65-F5344CB8AC3E}">
        <p14:creationId xmlns:p14="http://schemas.microsoft.com/office/powerpoint/2010/main" val="235750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E52DE-7800-6240-B96F-3CFC2F79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50CF13-2195-B0EE-61D3-10320F9A6145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D458152A-321E-A88D-C6B1-A6EF76BC6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74FB1A-7C4C-91D9-EC44-6D404754F3A9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C018F2-6454-EAE6-F2E0-58A6CD30F242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5BEDE-E7B1-966F-894F-A052C7A73F2E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SHE</a:t>
            </a:r>
            <a:endParaRPr lang="en-US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CCE2E-7839-0A24-5F61-7118F96A074E}"/>
              </a:ext>
            </a:extLst>
          </p:cNvPr>
          <p:cNvSpPr txBox="1"/>
          <p:nvPr/>
        </p:nvSpPr>
        <p:spPr>
          <a:xfrm>
            <a:off x="0" y="1443841"/>
            <a:ext cx="7390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a transport phenomenon in which a charge current generates a spin current.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spins accumulate at opposite edges of a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2004, Kato experimentally demonstrated that opposite spin polarizations accumulate on opposite sides of material.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136E9-464F-82DB-9CF4-7A94F03E0716}"/>
              </a:ext>
            </a:extLst>
          </p:cNvPr>
          <p:cNvSpPr txBox="1"/>
          <p:nvPr/>
        </p:nvSpPr>
        <p:spPr>
          <a:xfrm>
            <a:off x="10701338" y="5880599"/>
            <a:ext cx="147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Yuichiro Kato et al. Science, Vol. 306, No. 5703, 2004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BDB52-A40B-8744-2A0D-584E1DB5C3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779"/>
          <a:stretch>
            <a:fillRect/>
          </a:stretch>
        </p:blipFill>
        <p:spPr>
          <a:xfrm>
            <a:off x="8358279" y="890435"/>
            <a:ext cx="2343059" cy="57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7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C5E9B-2D13-5AD8-8D5B-E3AF461B9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A3E0FFD-AA8C-77F8-F3D9-D0FA2D5E0041}"/>
              </a:ext>
            </a:extLst>
          </p:cNvPr>
          <p:cNvSpPr txBox="1"/>
          <p:nvPr/>
        </p:nvSpPr>
        <p:spPr>
          <a:xfrm>
            <a:off x="0" y="483457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effect requires an “external” magnetic field to deflect charges.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spin hall effect, moving electrons experience an “effective” magnetic field and this magnetic field generate spin current.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D704A-9F21-2294-CC3B-45026B5D4F47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2A896362-19B5-CE08-A06B-66327F3D1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7262B5-2BB8-95A8-BE1E-183CD0CC8473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9CD1C3-A63B-A4DF-6D31-E35E6BE969DE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E805B-ADE6-EE09-D91C-F338F5A51370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Difference between HE and SHE</a:t>
            </a:r>
            <a:endParaRPr lang="en-US" sz="36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DD3B6C-53B9-24DB-855A-3EC726CA98B3}"/>
              </a:ext>
            </a:extLst>
          </p:cNvPr>
          <p:cNvGrpSpPr>
            <a:grpSpLocks noChangeAspect="1"/>
          </p:cNvGrpSpPr>
          <p:nvPr/>
        </p:nvGrpSpPr>
        <p:grpSpPr>
          <a:xfrm>
            <a:off x="7163482" y="1480880"/>
            <a:ext cx="3086100" cy="2789360"/>
            <a:chOff x="7705725" y="1514249"/>
            <a:chExt cx="3962400" cy="35814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6BDB8A2-FDFF-397F-8F93-D63445C85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68"/>
            <a:stretch>
              <a:fillRect/>
            </a:stretch>
          </p:blipFill>
          <p:spPr bwMode="auto">
            <a:xfrm>
              <a:off x="7705725" y="1514249"/>
              <a:ext cx="39624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F36488-57D2-CA66-26ED-E775A0094249}"/>
                </a:ext>
              </a:extLst>
            </p:cNvPr>
            <p:cNvSpPr/>
            <p:nvPr/>
          </p:nvSpPr>
          <p:spPr>
            <a:xfrm>
              <a:off x="7772400" y="1609725"/>
              <a:ext cx="68580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BA8CDA-5F80-D8AE-89D0-98331465157E}"/>
              </a:ext>
            </a:extLst>
          </p:cNvPr>
          <p:cNvSpPr txBox="1"/>
          <p:nvPr/>
        </p:nvSpPr>
        <p:spPr>
          <a:xfrm>
            <a:off x="7366047" y="4267550"/>
            <a:ext cx="3209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Jairo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Sinova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Physics Today, July 2017 </a:t>
            </a:r>
          </a:p>
        </p:txBody>
      </p:sp>
      <p:pic>
        <p:nvPicPr>
          <p:cNvPr id="5122" name="Picture 2" descr="Hall effect experimental setup">
            <a:extLst>
              <a:ext uri="{FF2B5EF4-FFF2-40B4-BE49-F238E27FC236}">
                <a16:creationId xmlns:a16="http://schemas.microsoft.com/office/drawing/2014/main" id="{B9B112CF-A80A-7AC2-E256-AC6BBE3E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28" y="1493146"/>
            <a:ext cx="4215671" cy="27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5576F2-E08F-9917-1359-B90CF07826CB}"/>
              </a:ext>
            </a:extLst>
          </p:cNvPr>
          <p:cNvSpPr txBox="1"/>
          <p:nvPr/>
        </p:nvSpPr>
        <p:spPr>
          <a:xfrm>
            <a:off x="5514975" y="4267550"/>
            <a:ext cx="581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D2EA6B-8A6C-AF68-AEF3-CB0014C1E18A}"/>
              </a:ext>
            </a:extLst>
          </p:cNvPr>
          <p:cNvSpPr txBox="1"/>
          <p:nvPr/>
        </p:nvSpPr>
        <p:spPr>
          <a:xfrm>
            <a:off x="2756646" y="936424"/>
            <a:ext cx="193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Effect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57191-734D-0491-3C60-A0D212AF6562}"/>
              </a:ext>
            </a:extLst>
          </p:cNvPr>
          <p:cNvSpPr txBox="1"/>
          <p:nvPr/>
        </p:nvSpPr>
        <p:spPr>
          <a:xfrm>
            <a:off x="7394456" y="936424"/>
            <a:ext cx="2624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Hall Effect</a:t>
            </a:r>
          </a:p>
        </p:txBody>
      </p:sp>
    </p:spTree>
    <p:extLst>
      <p:ext uri="{BB962C8B-B14F-4D97-AF65-F5344CB8AC3E}">
        <p14:creationId xmlns:p14="http://schemas.microsoft.com/office/powerpoint/2010/main" val="313465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45C7-60BE-995A-D1C3-AB72C43F7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7D3FC-06B4-24E1-357A-906C358FDF7B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F973E683-996C-9AAE-8FD4-0DB997924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488BFC-FDD3-EFBE-B68A-199630A956B4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8E3524-96AF-0C35-5636-3718E86BD70A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8D14B-AFAC-A516-6933-CE5B9BA31C9C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Inverse Spin Hall Effect (ISHE)</a:t>
            </a:r>
            <a:endParaRPr lang="en-US" sz="36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7A46BE-7190-3954-E1F9-B1850162F1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55"/>
          <a:stretch>
            <a:fillRect/>
          </a:stretch>
        </p:blipFill>
        <p:spPr>
          <a:xfrm>
            <a:off x="7850347" y="3557452"/>
            <a:ext cx="3257997" cy="19338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DC1E8A-3146-50FF-BF64-4751C1A3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955"/>
          <a:stretch>
            <a:fillRect/>
          </a:stretch>
        </p:blipFill>
        <p:spPr>
          <a:xfrm>
            <a:off x="7869173" y="1182991"/>
            <a:ext cx="3257997" cy="19338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3A324E-B324-CF6A-3D5F-2ED79DFA625C}"/>
              </a:ext>
            </a:extLst>
          </p:cNvPr>
          <p:cNvSpPr txBox="1"/>
          <p:nvPr/>
        </p:nvSpPr>
        <p:spPr>
          <a:xfrm>
            <a:off x="0" y="1993451"/>
            <a:ext cx="7390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ISHE is the opposite transport phenomenon compared to SHE.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spin current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injected to the materials the charge current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will flow.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05ADC-511E-99D1-D879-92B0FE8244DF}"/>
              </a:ext>
            </a:extLst>
          </p:cNvPr>
          <p:cNvSpPr txBox="1"/>
          <p:nvPr/>
        </p:nvSpPr>
        <p:spPr>
          <a:xfrm>
            <a:off x="7754873" y="5675009"/>
            <a:ext cx="352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Miao et al. Physical Review Letters, August 2013</a:t>
            </a:r>
          </a:p>
        </p:txBody>
      </p:sp>
    </p:spTree>
    <p:extLst>
      <p:ext uri="{BB962C8B-B14F-4D97-AF65-F5344CB8AC3E}">
        <p14:creationId xmlns:p14="http://schemas.microsoft.com/office/powerpoint/2010/main" val="253031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54E7-4606-84F4-6353-8F1D436E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0C5AC-A8B0-B5C2-A6DF-BE41CA3E96D6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EB721E30-0884-9929-03B7-3585AC255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3518A1-DCF3-8A44-44F5-ACCA8CDB5822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CEF26A-0755-1004-ACB2-07B5C745F278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3637C-9C96-0BC7-D450-B74CEC467F55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Inverse Spin Hall Effect (ISHE)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8A8A1-B036-B6EF-3C3B-4098AF1A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650"/>
          <a:stretch>
            <a:fillRect/>
          </a:stretch>
        </p:blipFill>
        <p:spPr>
          <a:xfrm>
            <a:off x="2022873" y="1744199"/>
            <a:ext cx="3648430" cy="179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E57559-A714-8ABE-BBAB-C9CA8E7622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350"/>
          <a:stretch>
            <a:fillRect/>
          </a:stretch>
        </p:blipFill>
        <p:spPr>
          <a:xfrm>
            <a:off x="6096000" y="1516057"/>
            <a:ext cx="3648430" cy="22469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9CF9FD-6F02-9151-D7EB-4DD2B9E879E7}"/>
              </a:ext>
            </a:extLst>
          </p:cNvPr>
          <p:cNvSpPr txBox="1"/>
          <p:nvPr/>
        </p:nvSpPr>
        <p:spPr>
          <a:xfrm>
            <a:off x="9677755" y="3304066"/>
            <a:ext cx="223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Saitoh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Applied Physics Letters, 88, 182509, 2006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5387EA-DEFB-25A0-465C-D85ED383A23A}"/>
              </a:ext>
            </a:extLst>
          </p:cNvPr>
          <p:cNvSpPr txBox="1"/>
          <p:nvPr/>
        </p:nvSpPr>
        <p:spPr>
          <a:xfrm>
            <a:off x="0" y="4138526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ferromagnetic Ni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spin pumping technique, spin current can be injected to the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terminal connected to Pt will detect the charge current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864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B986-FB79-C656-1C80-717F644D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7EEA50-CFA7-BB8D-CCC1-34F9D7FC0FA4}"/>
              </a:ext>
            </a:extLst>
          </p:cNvPr>
          <p:cNvSpPr/>
          <p:nvPr/>
        </p:nvSpPr>
        <p:spPr>
          <a:xfrm>
            <a:off x="0" y="120316"/>
            <a:ext cx="12192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2_lines_white.pdf">
            <a:extLst>
              <a:ext uri="{FF2B5EF4-FFF2-40B4-BE49-F238E27FC236}">
                <a16:creationId xmlns:a16="http://schemas.microsoft.com/office/drawing/2014/main" id="{47AD6D20-2625-69AA-5797-E212D0843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0316"/>
            <a:ext cx="12192000" cy="729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CB4F52-DB97-2C41-8FD1-ED4148D78D50}"/>
              </a:ext>
            </a:extLst>
          </p:cNvPr>
          <p:cNvSpPr/>
          <p:nvPr/>
        </p:nvSpPr>
        <p:spPr>
          <a:xfrm>
            <a:off x="0" y="-1"/>
            <a:ext cx="12192000" cy="1485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DBCB23-8666-053E-31A2-F5DB2AFBAD77}"/>
              </a:ext>
            </a:extLst>
          </p:cNvPr>
          <p:cNvSpPr txBox="1">
            <a:spLocks/>
          </p:cNvSpPr>
          <p:nvPr/>
        </p:nvSpPr>
        <p:spPr>
          <a:xfrm>
            <a:off x="180117" y="7425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BFAF7-889E-96FA-191F-85CF8F7AF0F4}"/>
              </a:ext>
            </a:extLst>
          </p:cNvPr>
          <p:cNvSpPr txBox="1"/>
          <p:nvPr/>
        </p:nvSpPr>
        <p:spPr>
          <a:xfrm>
            <a:off x="58722" y="165528"/>
            <a:ext cx="1122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Content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B78BE-C10F-09AB-023E-5FA9A9EB7764}"/>
              </a:ext>
            </a:extLst>
          </p:cNvPr>
          <p:cNvSpPr txBox="1"/>
          <p:nvPr/>
        </p:nvSpPr>
        <p:spPr>
          <a:xfrm>
            <a:off x="0" y="1997839"/>
            <a:ext cx="11225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>
                <a:solidFill>
                  <a:schemeClr val="bg2">
                    <a:lumMod val="90000"/>
                  </a:schemeClr>
                </a:solidFill>
              </a:rPr>
              <a:t> Basic information about Spin Hall Effect</a:t>
            </a:r>
          </a:p>
          <a:p>
            <a:endParaRPr lang="en-US" sz="3600" b="1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3600" b="1" dirty="0">
                <a:solidFill>
                  <a:schemeClr val="bg2">
                    <a:lumMod val="90000"/>
                  </a:schemeClr>
                </a:solidFill>
              </a:rPr>
              <a:t>2. Spin Hall Effect vs. Inverse Spin Hall Effect</a:t>
            </a:r>
          </a:p>
          <a:p>
            <a:endParaRPr lang="en-US" sz="3600" b="1" dirty="0"/>
          </a:p>
          <a:p>
            <a:r>
              <a:rPr lang="en-US" sz="3600" b="1" dirty="0"/>
              <a:t>3. Spin Hall Effect in MRAM</a:t>
            </a:r>
          </a:p>
        </p:txBody>
      </p:sp>
    </p:spTree>
    <p:extLst>
      <p:ext uri="{BB962C8B-B14F-4D97-AF65-F5344CB8AC3E}">
        <p14:creationId xmlns:p14="http://schemas.microsoft.com/office/powerpoint/2010/main" val="391941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38722</TotalTime>
  <Words>611</Words>
  <Application>Microsoft Office PowerPoint</Application>
  <PresentationFormat>Widescreen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Times New Roman</vt:lpstr>
      <vt:lpstr>Office Theme</vt:lpstr>
      <vt:lpstr> Spin Hall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 soo Nam</dc:creator>
  <cp:lastModifiedBy>Ki soo Nam</cp:lastModifiedBy>
  <cp:revision>34</cp:revision>
  <cp:lastPrinted>2026-02-27T16:55:21Z</cp:lastPrinted>
  <dcterms:created xsi:type="dcterms:W3CDTF">2026-01-30T22:08:46Z</dcterms:created>
  <dcterms:modified xsi:type="dcterms:W3CDTF">2026-04-09T23:00:10Z</dcterms:modified>
</cp:coreProperties>
</file>